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2" r:id="rId2"/>
    <p:sldId id="280" r:id="rId3"/>
    <p:sldId id="312" r:id="rId4"/>
    <p:sldId id="314" r:id="rId5"/>
    <p:sldId id="315" r:id="rId6"/>
    <p:sldId id="316" r:id="rId7"/>
    <p:sldId id="320" r:id="rId8"/>
    <p:sldId id="317" r:id="rId9"/>
    <p:sldId id="319" r:id="rId10"/>
    <p:sldId id="318" r:id="rId11"/>
    <p:sldId id="321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622BB-5B37-4F44-9132-7E4EF1CA2D10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D2658-8EC2-4420-82AF-BF183A7B8E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815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在这项研究中，我实现了六种图表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996C-15DD-44BA-A2D3-9293234D77E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715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Three.js</a:t>
            </a:r>
            <a:r>
              <a:rPr lang="zh-CN" altLang="en-US" dirty="0"/>
              <a:t>在这项研究里的角色类似于一个资源库，像这个示范图表，我选用</a:t>
            </a:r>
            <a:r>
              <a:rPr lang="en-US" altLang="zh-CN" dirty="0"/>
              <a:t>Three.js</a:t>
            </a:r>
            <a:r>
              <a:rPr lang="zh-CN" altLang="en-US" dirty="0"/>
              <a:t>里的球体几何对象、线几何对象，再加上一些交互处理，就生成了一个拟真版的交互地球。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996C-15DD-44BA-A2D3-9293234D77E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62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现在数据可视化主要是二维平面格式的图表，像</a:t>
            </a:r>
            <a:r>
              <a:rPr lang="en-US" altLang="zh-CN" dirty="0"/>
              <a:t>D3</a:t>
            </a:r>
            <a:r>
              <a:rPr lang="zh-CN" altLang="en-US" dirty="0"/>
              <a:t>和</a:t>
            </a:r>
            <a:r>
              <a:rPr lang="en-US" altLang="zh-CN" dirty="0" err="1"/>
              <a:t>Echarts</a:t>
            </a:r>
            <a:r>
              <a:rPr lang="zh-CN" altLang="en-US" dirty="0"/>
              <a:t>，但相比二维，三维数据可视化的优势比较直观，像这两张力导向图的对比，三维可视化比二维要多出一个维度的可视空间，且交互性更好。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996C-15DD-44BA-A2D3-9293234D77E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58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DA4ED-13A8-4AA5-95CB-755A3E0C4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B71112-58F6-44C3-A995-2472C6451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803A10-24F6-479B-B5A6-1C3D5A9D3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280ED9-E72C-4D1C-8764-339B330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333F54-4EF5-4AF0-ACDD-81C5C700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39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E2D1E-F7A2-497F-A93B-718E3FD7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18338D-D9AF-49B7-9AA8-42A981063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3279CA-E0E5-405A-A563-C4E76F42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692412-9A70-4D2B-A493-54376948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9AB757-CD46-4428-A54B-532AD552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892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06C1A1-A580-4F1D-BC14-BF05D308D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84F7F7-EBF8-40F3-BA7A-9CDA2CDEE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131D12-10F2-45D0-AB91-450B94BE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18AE3-3E55-4BAC-97D7-516CF075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2EA2D3-A7B6-4638-9CD6-D582CE2F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927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40911-804A-441D-B14C-4D85B626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D4797-A12D-4374-9742-5789E432D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5FF695-EE23-4FAA-BE0A-4D77AC4F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9B809E-A574-4540-9351-AAA1D308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09A18E-7678-49BD-A148-9DF87833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96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F64DC-E942-45AC-A0BD-31B80F9E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93E628-EDE5-4DC7-904A-784A63E88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EBD736-83A6-4F4C-AF78-9D0A5590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F42B6C-8CAF-4F2F-8A6E-DFECF4AA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51E7E1-EC63-4E0C-A587-0E451EDA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86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3B989-4773-47A8-A899-E0E4ED78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E4DD0-5BE4-4843-A002-96D2F010F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3480F0-CCB9-4270-9A2E-88AECC73C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10C1DA-7536-4ED0-AC65-E70BBBC3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5B20AF-6F44-4E4C-9599-D3DA3B787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45BA32-66D8-44E1-9AF5-4C7B2699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6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58CE5-C125-4FF3-AFE9-1319B1DE4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DCD570-ADBD-4685-BFCC-0F81BDB34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1C07AF-EBA7-4515-931A-9BDFD9DF5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41EFA8-F6FA-4EAD-A995-5D6F81378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8C6652-322A-4373-8139-D8BD4CDA69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C82B26-54F4-4C59-8F00-50A2DAC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AFB6A97-69AF-4225-A8D4-1D15E962D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854163-6128-416F-8C9C-E7FB2A8C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687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B1A53-EB2C-48B7-A90F-A340AD71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D21DEF-5FBD-4CE5-B222-80816947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5F0260-F7B1-44B6-8DA7-03840DFB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B2C436-6033-479A-8A15-366D1BF4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0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CE8B88-8B00-4F64-8A13-080FA8BD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411C73-42D3-44E0-A848-E542A7BB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54FEC2-9E5D-4484-8235-C684368A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28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D23A8-256B-4D6E-A5AD-1B477B98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0CF1F-B1B0-4AFE-93BE-AB016E019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5E20B7-E247-44C3-9D5E-A1D8C12E2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C6D419-2199-4F04-B953-A41F83E8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AE0F69-81CF-459C-A4E9-1776F394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3E2C2C-01E2-44C2-B69A-95C3336F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06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71A65-3BD8-44EE-80F9-35BE70BE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7BF6A-05F2-4E2D-B862-690A36EB19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00B0F1-80FF-41FB-8B46-E571A98AC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B7BC44-DC5A-46A4-A071-54989C5B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B07E69-E60E-4CD5-9A20-329159BE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0D0152-4DF6-4368-B661-BB5FFF08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4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9DC7BE-3014-4FBB-AD39-8D744838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A09E48-B450-4456-BCEF-57590C8F1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94C1FD-E830-4548-80D6-9B8CB47610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5F92-627F-4E3F-A3D2-18CF244A46D7}" type="datetimeFigureOut">
              <a:rPr lang="zh-CN" altLang="en-US" smtClean="0"/>
              <a:pPr/>
              <a:t>2024/2/22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9C3A9A-E5EE-497E-9897-8C2F8B65F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0B227D-4FDC-43A9-8B5E-0D5D299B4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0D799-40F9-4D7E-8DAF-13E4EE3E3D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67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docs/#api/en/geometries/SphereGeometr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hreejs.org/docs/#api/en/extras/curves/CatmullRomCurve3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31"/>
          <p:cNvSpPr/>
          <p:nvPr/>
        </p:nvSpPr>
        <p:spPr>
          <a:xfrm>
            <a:off x="6347140" y="4105107"/>
            <a:ext cx="2764985" cy="15699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005790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158913" y="4134135"/>
            <a:ext cx="2764985" cy="15699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005790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3" name="椭圆 31"/>
          <p:cNvSpPr/>
          <p:nvPr/>
        </p:nvSpPr>
        <p:spPr>
          <a:xfrm>
            <a:off x="6280946" y="2162631"/>
            <a:ext cx="2764985" cy="15699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005790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9" name="椭圆 31"/>
          <p:cNvSpPr/>
          <p:nvPr/>
        </p:nvSpPr>
        <p:spPr>
          <a:xfrm>
            <a:off x="3116424" y="2162629"/>
            <a:ext cx="2764985" cy="15699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005790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989012" y="2446508"/>
            <a:ext cx="1496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柱状图</a:t>
            </a:r>
            <a:endParaRPr lang="en-US" altLang="zh-CN" sz="24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6" name="Freeform 30"/>
          <p:cNvSpPr>
            <a:spLocks noEditPoints="1"/>
          </p:cNvSpPr>
          <p:nvPr/>
        </p:nvSpPr>
        <p:spPr bwMode="auto">
          <a:xfrm>
            <a:off x="3718120" y="2522343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378185" y="2446508"/>
            <a:ext cx="1496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饼图</a:t>
            </a:r>
            <a:endParaRPr lang="en-US" altLang="zh-CN" sz="24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8" name="Freeform 30"/>
          <p:cNvSpPr>
            <a:spLocks noEditPoints="1"/>
          </p:cNvSpPr>
          <p:nvPr/>
        </p:nvSpPr>
        <p:spPr bwMode="auto">
          <a:xfrm>
            <a:off x="7107293" y="2522343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4256152" y="4455628"/>
            <a:ext cx="1496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地球</a:t>
            </a:r>
            <a:endParaRPr lang="en-US" altLang="zh-CN" sz="24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04" name="Freeform 30"/>
          <p:cNvSpPr>
            <a:spLocks noEditPoints="1"/>
          </p:cNvSpPr>
          <p:nvPr/>
        </p:nvSpPr>
        <p:spPr bwMode="auto">
          <a:xfrm>
            <a:off x="3985260" y="4531463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286711" y="4444722"/>
            <a:ext cx="1496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力导向图</a:t>
            </a:r>
            <a:endParaRPr lang="en-US" altLang="zh-CN" sz="24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06" name="Freeform 30"/>
          <p:cNvSpPr>
            <a:spLocks noEditPoints="1"/>
          </p:cNvSpPr>
          <p:nvPr/>
        </p:nvSpPr>
        <p:spPr bwMode="auto">
          <a:xfrm>
            <a:off x="7015819" y="4520556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91141" y="556239"/>
            <a:ext cx="3534827" cy="727719"/>
            <a:chOff x="491140" y="556239"/>
            <a:chExt cx="3534827" cy="727718"/>
          </a:xfrm>
        </p:grpSpPr>
        <p:grpSp>
          <p:nvGrpSpPr>
            <p:cNvPr id="27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34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5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6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7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8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9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0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1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7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8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9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0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1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4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28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1239105" y="702374"/>
              <a:ext cx="2623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图表目录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028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2" grpId="0" animBg="1"/>
      <p:bldP spid="103" grpId="0"/>
      <p:bldP spid="104" grpId="0" animBg="1"/>
      <p:bldP spid="105" grpId="0"/>
      <p:bldP spid="10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6370555" y="2124566"/>
            <a:ext cx="5268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canvas</a:t>
            </a:r>
            <a:r>
              <a:rPr lang="zh-CN" altLang="en-US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作为粒子</a:t>
            </a:r>
            <a:r>
              <a:rPr lang="en-US" altLang="zh-CN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Sprite</a:t>
            </a:r>
            <a:r>
              <a:rPr lang="zh-CN" altLang="en-US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纹理</a:t>
            </a:r>
            <a:endParaRPr lang="en-US" altLang="zh-CN" sz="28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endParaRPr lang="en-US" altLang="zh-CN" sz="28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en-US" altLang="zh-CN" sz="28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context.font</a:t>
            </a:r>
            <a:r>
              <a:rPr lang="zh-CN" altLang="en-US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：设置字体样式</a:t>
            </a:r>
            <a:endParaRPr lang="en-US" altLang="zh-CN" sz="28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en-US" altLang="zh-CN" sz="28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content.fillText</a:t>
            </a:r>
            <a:r>
              <a:rPr lang="zh-CN" altLang="en-US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：文本</a:t>
            </a:r>
            <a:endParaRPr lang="en-US" altLang="zh-CN" sz="28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91141" y="556239"/>
            <a:ext cx="3534827" cy="727719"/>
            <a:chOff x="491140" y="556239"/>
            <a:chExt cx="3534827" cy="727718"/>
          </a:xfrm>
        </p:grpSpPr>
        <p:grpSp>
          <p:nvGrpSpPr>
            <p:cNvPr id="48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51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4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2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3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4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5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6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7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8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9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0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1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2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3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0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1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9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1239105" y="702374"/>
              <a:ext cx="2623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渲染文字</a:t>
              </a:r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EE1E81D2-12BF-4430-A4EB-E3000D35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3" y="2007000"/>
            <a:ext cx="4069080" cy="28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1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6"/>
          <p:cNvGrpSpPr/>
          <p:nvPr/>
        </p:nvGrpSpPr>
        <p:grpSpPr>
          <a:xfrm>
            <a:off x="491141" y="556239"/>
            <a:ext cx="3534827" cy="727719"/>
            <a:chOff x="491140" y="556239"/>
            <a:chExt cx="3534827" cy="727718"/>
          </a:xfrm>
        </p:grpSpPr>
        <p:grpSp>
          <p:nvGrpSpPr>
            <p:cNvPr id="3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51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4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2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3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4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5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6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7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8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9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0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1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2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3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0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1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9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1239105" y="702374"/>
              <a:ext cx="2623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地理地球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6607" y="1315201"/>
            <a:ext cx="3766185" cy="3720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B34ACDDC-20B3-49BB-B54F-7C2B4A5B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4" y="1622483"/>
            <a:ext cx="3343275" cy="324040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74355" y="1088858"/>
            <a:ext cx="4017645" cy="406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8973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91141" y="556239"/>
            <a:ext cx="3534827" cy="727719"/>
            <a:chOff x="491140" y="556239"/>
            <a:chExt cx="3534827" cy="727718"/>
          </a:xfrm>
        </p:grpSpPr>
        <p:grpSp>
          <p:nvGrpSpPr>
            <p:cNvPr id="25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28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3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4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5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6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7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8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9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0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1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2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7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8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9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0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1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26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TextBox 29"/>
            <p:cNvSpPr txBox="1"/>
            <p:nvPr/>
          </p:nvSpPr>
          <p:spPr>
            <a:xfrm>
              <a:off x="1239105" y="702374"/>
              <a:ext cx="2623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力导向图</a:t>
              </a: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BAA6A2FA-E6EB-4C6C-99D8-0B0A4D1EF77A}"/>
              </a:ext>
            </a:extLst>
          </p:cNvPr>
          <p:cNvSpPr txBox="1"/>
          <p:nvPr/>
        </p:nvSpPr>
        <p:spPr>
          <a:xfrm>
            <a:off x="6546667" y="1781906"/>
            <a:ext cx="3394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几何体：点和边</a:t>
            </a:r>
            <a:endParaRPr lang="en-US" altLang="zh-CN" sz="2800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592DBAA-7E25-4A0D-9582-D8555F4E6502}"/>
              </a:ext>
            </a:extLst>
          </p:cNvPr>
          <p:cNvSpPr txBox="1"/>
          <p:nvPr/>
        </p:nvSpPr>
        <p:spPr>
          <a:xfrm>
            <a:off x="6546667" y="2734411"/>
            <a:ext cx="339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自定义图数据结构</a:t>
            </a:r>
            <a:endParaRPr lang="en-US" altLang="zh-CN" sz="2800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7" name="Freeform 30">
            <a:extLst>
              <a:ext uri="{FF2B5EF4-FFF2-40B4-BE49-F238E27FC236}">
                <a16:creationId xmlns:a16="http://schemas.microsoft.com/office/drawing/2014/main" id="{E57FC458-B5D6-4E58-BB50-E87D431C6D35}"/>
              </a:ext>
            </a:extLst>
          </p:cNvPr>
          <p:cNvSpPr>
            <a:spLocks noEditPoints="1"/>
          </p:cNvSpPr>
          <p:nvPr/>
        </p:nvSpPr>
        <p:spPr bwMode="auto">
          <a:xfrm>
            <a:off x="5726940" y="1942667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78" name="Freeform 30">
            <a:extLst>
              <a:ext uri="{FF2B5EF4-FFF2-40B4-BE49-F238E27FC236}">
                <a16:creationId xmlns:a16="http://schemas.microsoft.com/office/drawing/2014/main" id="{C2EC73F0-30AD-4D6E-9E3B-757282228220}"/>
              </a:ext>
            </a:extLst>
          </p:cNvPr>
          <p:cNvSpPr>
            <a:spLocks noEditPoints="1"/>
          </p:cNvSpPr>
          <p:nvPr/>
        </p:nvSpPr>
        <p:spPr bwMode="auto">
          <a:xfrm>
            <a:off x="5726939" y="2866598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923CCDA-801C-44BF-8244-C914462D4A34}"/>
              </a:ext>
            </a:extLst>
          </p:cNvPr>
          <p:cNvSpPr txBox="1"/>
          <p:nvPr/>
        </p:nvSpPr>
        <p:spPr>
          <a:xfrm>
            <a:off x="6508562" y="3686917"/>
            <a:ext cx="382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布局算法：物理引擎</a:t>
            </a:r>
            <a:endParaRPr lang="en-US" altLang="zh-CN" sz="2800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0" name="Freeform 30">
            <a:extLst>
              <a:ext uri="{FF2B5EF4-FFF2-40B4-BE49-F238E27FC236}">
                <a16:creationId xmlns:a16="http://schemas.microsoft.com/office/drawing/2014/main" id="{71E9BBDE-2502-4BA3-B989-795F715D6AF7}"/>
              </a:ext>
            </a:extLst>
          </p:cNvPr>
          <p:cNvSpPr>
            <a:spLocks noEditPoints="1"/>
          </p:cNvSpPr>
          <p:nvPr/>
        </p:nvSpPr>
        <p:spPr bwMode="auto">
          <a:xfrm>
            <a:off x="5693601" y="3847678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0EBF6D7-CE7D-4917-85EF-30E55F36E78F}"/>
              </a:ext>
            </a:extLst>
          </p:cNvPr>
          <p:cNvSpPr txBox="1"/>
          <p:nvPr/>
        </p:nvSpPr>
        <p:spPr>
          <a:xfrm>
            <a:off x="6529249" y="4599132"/>
            <a:ext cx="2079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拖拽控制器</a:t>
            </a:r>
            <a:endParaRPr lang="en-US" altLang="zh-CN" sz="2800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3" name="Freeform 30">
            <a:extLst>
              <a:ext uri="{FF2B5EF4-FFF2-40B4-BE49-F238E27FC236}">
                <a16:creationId xmlns:a16="http://schemas.microsoft.com/office/drawing/2014/main" id="{26CE3D2D-6E7A-43DF-9714-4B63D1CB4B92}"/>
              </a:ext>
            </a:extLst>
          </p:cNvPr>
          <p:cNvSpPr>
            <a:spLocks noEditPoints="1"/>
          </p:cNvSpPr>
          <p:nvPr/>
        </p:nvSpPr>
        <p:spPr bwMode="auto">
          <a:xfrm>
            <a:off x="5709521" y="4759893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56A3D5-CB28-77CC-B245-3B44B3185ED9}"/>
              </a:ext>
            </a:extLst>
          </p:cNvPr>
          <p:cNvSpPr txBox="1"/>
          <p:nvPr/>
        </p:nvSpPr>
        <p:spPr>
          <a:xfrm>
            <a:off x="1239106" y="3089429"/>
            <a:ext cx="339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见力导向图</a:t>
            </a:r>
            <a:r>
              <a:rPr lang="en-US" altLang="zh-CN"/>
              <a:t>.gif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 animBg="1"/>
      <p:bldP spid="78" grpId="0" animBg="1"/>
      <p:bldP spid="79" grpId="0"/>
      <p:bldP spid="80" grpId="0" animBg="1"/>
      <p:bldP spid="81" grpId="0"/>
      <p:bldP spid="8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91141" y="556239"/>
            <a:ext cx="3534827" cy="727719"/>
            <a:chOff x="491140" y="556239"/>
            <a:chExt cx="3534827" cy="727718"/>
          </a:xfrm>
        </p:grpSpPr>
        <p:grpSp>
          <p:nvGrpSpPr>
            <p:cNvPr id="27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34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5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6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7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8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9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0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1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7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8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9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0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1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4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28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1239105" y="702374"/>
              <a:ext cx="2623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地球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52473AD-76A8-4FC0-8992-00C9CF54C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83598"/>
            <a:ext cx="5105400" cy="412242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9C176318-137D-4CBA-A651-DBDB3F2C7255}"/>
              </a:ext>
            </a:extLst>
          </p:cNvPr>
          <p:cNvSpPr txBox="1"/>
          <p:nvPr/>
        </p:nvSpPr>
        <p:spPr>
          <a:xfrm>
            <a:off x="6546668" y="1781906"/>
            <a:ext cx="2884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球体几何对象</a:t>
            </a:r>
            <a:endParaRPr lang="en-US" altLang="zh-CN" sz="2800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A002BF3-2A28-44F6-BC31-EB66F66633D1}"/>
              </a:ext>
            </a:extLst>
          </p:cNvPr>
          <p:cNvSpPr txBox="1"/>
          <p:nvPr/>
        </p:nvSpPr>
        <p:spPr>
          <a:xfrm>
            <a:off x="6546667" y="2734411"/>
            <a:ext cx="339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材质：地理情况图</a:t>
            </a:r>
            <a:endParaRPr lang="en-US" altLang="zh-CN" sz="2800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7" name="Freeform 30">
            <a:extLst>
              <a:ext uri="{FF2B5EF4-FFF2-40B4-BE49-F238E27FC236}">
                <a16:creationId xmlns:a16="http://schemas.microsoft.com/office/drawing/2014/main" id="{4AB919CB-B20F-438E-A0E4-3D4383677C2D}"/>
              </a:ext>
            </a:extLst>
          </p:cNvPr>
          <p:cNvSpPr>
            <a:spLocks noEditPoints="1"/>
          </p:cNvSpPr>
          <p:nvPr/>
        </p:nvSpPr>
        <p:spPr bwMode="auto">
          <a:xfrm>
            <a:off x="5726940" y="1942667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88" name="Freeform 30">
            <a:extLst>
              <a:ext uri="{FF2B5EF4-FFF2-40B4-BE49-F238E27FC236}">
                <a16:creationId xmlns:a16="http://schemas.microsoft.com/office/drawing/2014/main" id="{DDD0ECFE-AAE9-46C4-AD6C-C4594BD87499}"/>
              </a:ext>
            </a:extLst>
          </p:cNvPr>
          <p:cNvSpPr>
            <a:spLocks noEditPoints="1"/>
          </p:cNvSpPr>
          <p:nvPr/>
        </p:nvSpPr>
        <p:spPr bwMode="auto">
          <a:xfrm>
            <a:off x="5726939" y="2866598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91F88DE-24CB-42F4-B70E-4682937B1E56}"/>
              </a:ext>
            </a:extLst>
          </p:cNvPr>
          <p:cNvSpPr txBox="1"/>
          <p:nvPr/>
        </p:nvSpPr>
        <p:spPr>
          <a:xfrm>
            <a:off x="6508562" y="3686917"/>
            <a:ext cx="382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坐标</a:t>
            </a:r>
            <a:r>
              <a:rPr lang="en-US" altLang="zh-CN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+</a:t>
            </a:r>
            <a:r>
              <a:rPr lang="zh-CN" altLang="en-US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连线</a:t>
            </a:r>
            <a:r>
              <a:rPr lang="en-US" altLang="zh-CN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+</a:t>
            </a:r>
            <a:r>
              <a:rPr lang="zh-CN" altLang="en-US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运动轨迹</a:t>
            </a:r>
            <a:endParaRPr lang="en-US" altLang="zh-CN" sz="2800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0" name="Freeform 30">
            <a:extLst>
              <a:ext uri="{FF2B5EF4-FFF2-40B4-BE49-F238E27FC236}">
                <a16:creationId xmlns:a16="http://schemas.microsoft.com/office/drawing/2014/main" id="{0774CC98-6FEC-4EB1-9D8B-C52356767004}"/>
              </a:ext>
            </a:extLst>
          </p:cNvPr>
          <p:cNvSpPr>
            <a:spLocks noEditPoints="1"/>
          </p:cNvSpPr>
          <p:nvPr/>
        </p:nvSpPr>
        <p:spPr bwMode="auto">
          <a:xfrm>
            <a:off x="5693601" y="3847678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26E2BB8-D100-47D2-9102-D77907FD554C}"/>
              </a:ext>
            </a:extLst>
          </p:cNvPr>
          <p:cNvSpPr txBox="1"/>
          <p:nvPr/>
        </p:nvSpPr>
        <p:spPr>
          <a:xfrm>
            <a:off x="6529249" y="4599132"/>
            <a:ext cx="2079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渲染文字</a:t>
            </a:r>
            <a:endParaRPr lang="en-US" altLang="zh-CN" sz="2800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5" name="Freeform 30">
            <a:extLst>
              <a:ext uri="{FF2B5EF4-FFF2-40B4-BE49-F238E27FC236}">
                <a16:creationId xmlns:a16="http://schemas.microsoft.com/office/drawing/2014/main" id="{393A1FD6-1140-473A-BBB0-C12D770E3C8C}"/>
              </a:ext>
            </a:extLst>
          </p:cNvPr>
          <p:cNvSpPr>
            <a:spLocks noEditPoints="1"/>
          </p:cNvSpPr>
          <p:nvPr/>
        </p:nvSpPr>
        <p:spPr bwMode="auto">
          <a:xfrm>
            <a:off x="5709521" y="4759893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 animBg="1"/>
      <p:bldP spid="88" grpId="0" animBg="1"/>
      <p:bldP spid="89" grpId="0"/>
      <p:bldP spid="90" grpId="0" animBg="1"/>
      <p:bldP spid="94" grpId="0"/>
      <p:bldP spid="9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5495344" y="2007000"/>
            <a:ext cx="67053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THREE.SphereGeometry</a:t>
            </a:r>
            <a:r>
              <a:rPr lang="en-US" altLang="zh-CN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(100,32,32 );</a:t>
            </a:r>
          </a:p>
          <a:p>
            <a:endParaRPr lang="en-US" altLang="zh-CN" sz="28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en-US" altLang="zh-CN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radius : Float</a:t>
            </a:r>
          </a:p>
          <a:p>
            <a:r>
              <a:rPr lang="en-US" altLang="zh-CN" sz="28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widthSegments</a:t>
            </a:r>
            <a:r>
              <a:rPr lang="en-US" altLang="zh-CN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: Integer</a:t>
            </a:r>
          </a:p>
          <a:p>
            <a:r>
              <a:rPr lang="en-US" altLang="zh-CN" sz="28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heightSegments</a:t>
            </a:r>
            <a:r>
              <a:rPr lang="en-US" altLang="zh-CN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: Integer</a:t>
            </a:r>
          </a:p>
        </p:txBody>
      </p:sp>
      <p:sp>
        <p:nvSpPr>
          <p:cNvPr id="95" name="Freeform 30"/>
          <p:cNvSpPr>
            <a:spLocks noEditPoints="1"/>
          </p:cNvSpPr>
          <p:nvPr/>
        </p:nvSpPr>
        <p:spPr bwMode="auto">
          <a:xfrm>
            <a:off x="5202404" y="2106210"/>
            <a:ext cx="335491" cy="324807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790"/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91141" y="556239"/>
            <a:ext cx="3534827" cy="727719"/>
            <a:chOff x="491140" y="556239"/>
            <a:chExt cx="3534827" cy="727718"/>
          </a:xfrm>
        </p:grpSpPr>
        <p:grpSp>
          <p:nvGrpSpPr>
            <p:cNvPr id="48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51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4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2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3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4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5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6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7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8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9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0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1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2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3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0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1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9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1239105" y="702374"/>
              <a:ext cx="2623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球体</a:t>
              </a:r>
            </a:p>
          </p:txBody>
        </p:sp>
      </p:grpSp>
      <p:pic>
        <p:nvPicPr>
          <p:cNvPr id="103" name="图片 102">
            <a:extLst>
              <a:ext uri="{FF2B5EF4-FFF2-40B4-BE49-F238E27FC236}">
                <a16:creationId xmlns:a16="http://schemas.microsoft.com/office/drawing/2014/main" id="{B34ACDDC-20B3-49BB-B54F-7C2B4A5B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42" y="1590399"/>
            <a:ext cx="3566105" cy="345637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F41391D-870D-40CA-9532-1407A574B4FC}"/>
              </a:ext>
            </a:extLst>
          </p:cNvPr>
          <p:cNvSpPr/>
          <p:nvPr/>
        </p:nvSpPr>
        <p:spPr>
          <a:xfrm>
            <a:off x="-1" y="6301762"/>
            <a:ext cx="7451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https://threejs.org/docs/#api/en/geometries/SphereGeometry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21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93"/>
          <p:cNvSpPr txBox="1"/>
          <p:nvPr/>
        </p:nvSpPr>
        <p:spPr>
          <a:xfrm>
            <a:off x="968608" y="2236790"/>
            <a:ext cx="1399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地形图</a:t>
            </a:r>
            <a:endParaRPr lang="en-US" altLang="zh-CN" sz="28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91141" y="556239"/>
            <a:ext cx="3534827" cy="727719"/>
            <a:chOff x="491140" y="556239"/>
            <a:chExt cx="3534827" cy="727718"/>
          </a:xfrm>
        </p:grpSpPr>
        <p:grpSp>
          <p:nvGrpSpPr>
            <p:cNvPr id="48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51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4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2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3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4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5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6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7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8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9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0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1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2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3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0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1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9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1239105" y="702374"/>
              <a:ext cx="2623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地球材质</a:t>
              </a:r>
            </a:p>
          </p:txBody>
        </p:sp>
      </p:grpSp>
      <p:pic>
        <p:nvPicPr>
          <p:cNvPr id="3" name="图片 2" descr="图片包含 自然&#10;&#10;描述已自动生成">
            <a:extLst>
              <a:ext uri="{FF2B5EF4-FFF2-40B4-BE49-F238E27FC236}">
                <a16:creationId xmlns:a16="http://schemas.microsoft.com/office/drawing/2014/main" id="{4759DB76-66A2-4DA3-B1B5-CE43F1AC66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9000"/>
            <a:ext cx="3600000" cy="1800000"/>
          </a:xfrm>
          <a:prstGeom prst="rect">
            <a:avLst/>
          </a:prstGeom>
        </p:spPr>
      </p:pic>
      <p:pic>
        <p:nvPicPr>
          <p:cNvPr id="7" name="图片 6" descr="图片包含 自然&#10;&#10;描述已自动生成">
            <a:extLst>
              <a:ext uri="{FF2B5EF4-FFF2-40B4-BE49-F238E27FC236}">
                <a16:creationId xmlns:a16="http://schemas.microsoft.com/office/drawing/2014/main" id="{39928896-87F7-46EA-8395-3B13654786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16" y="3514281"/>
            <a:ext cx="3600000" cy="1800000"/>
          </a:xfrm>
          <a:prstGeom prst="rect">
            <a:avLst/>
          </a:prstGeom>
        </p:spPr>
      </p:pic>
      <p:pic>
        <p:nvPicPr>
          <p:cNvPr id="9" name="图片 8" descr="图片包含 自然&#10;&#10;描述已自动生成">
            <a:extLst>
              <a:ext uri="{FF2B5EF4-FFF2-40B4-BE49-F238E27FC236}">
                <a16:creationId xmlns:a16="http://schemas.microsoft.com/office/drawing/2014/main" id="{74115956-AC22-42D9-8BE6-9CDBBF394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16" y="1629000"/>
            <a:ext cx="3600000" cy="1800000"/>
          </a:xfrm>
          <a:prstGeom prst="rect">
            <a:avLst/>
          </a:prstGeom>
        </p:spPr>
      </p:pic>
      <p:pic>
        <p:nvPicPr>
          <p:cNvPr id="11" name="图片 10" descr="图片包含 户外, 水, 冲浪&#10;&#10;描述已自动生成">
            <a:extLst>
              <a:ext uri="{FF2B5EF4-FFF2-40B4-BE49-F238E27FC236}">
                <a16:creationId xmlns:a16="http://schemas.microsoft.com/office/drawing/2014/main" id="{3AAB25FB-9FA1-47E3-863B-9F2657E366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14281"/>
            <a:ext cx="3600000" cy="1800000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5A551636-BBFE-4E15-96AD-41A202C02CE8}"/>
              </a:ext>
            </a:extLst>
          </p:cNvPr>
          <p:cNvSpPr txBox="1"/>
          <p:nvPr/>
        </p:nvSpPr>
        <p:spPr>
          <a:xfrm>
            <a:off x="10160505" y="2236790"/>
            <a:ext cx="1818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凹凸贴图</a:t>
            </a:r>
            <a:endParaRPr lang="en-US" altLang="zh-CN" sz="28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6473A77-B8C1-424E-8F5E-1FCD8ECDC593}"/>
              </a:ext>
            </a:extLst>
          </p:cNvPr>
          <p:cNvSpPr txBox="1"/>
          <p:nvPr/>
        </p:nvSpPr>
        <p:spPr>
          <a:xfrm>
            <a:off x="443819" y="4120221"/>
            <a:ext cx="2143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透明度贴图</a:t>
            </a:r>
            <a:endParaRPr lang="en-US" altLang="zh-CN" sz="28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7D0F1F63-97EA-4954-A008-F127417BCCEE}"/>
              </a:ext>
            </a:extLst>
          </p:cNvPr>
          <p:cNvSpPr txBox="1"/>
          <p:nvPr/>
        </p:nvSpPr>
        <p:spPr>
          <a:xfrm>
            <a:off x="10160505" y="4152671"/>
            <a:ext cx="1399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大气层</a:t>
            </a:r>
            <a:endParaRPr lang="en-US" altLang="zh-CN" sz="28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110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6" grpId="0"/>
      <p:bldP spid="99" grpId="0"/>
      <p:bldP spid="10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91141" y="556239"/>
            <a:ext cx="3534827" cy="727719"/>
            <a:chOff x="491140" y="556239"/>
            <a:chExt cx="3534827" cy="727718"/>
          </a:xfrm>
        </p:grpSpPr>
        <p:grpSp>
          <p:nvGrpSpPr>
            <p:cNvPr id="48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51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4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2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3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4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5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6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7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8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9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0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1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2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3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0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1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9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1239105" y="702374"/>
              <a:ext cx="2623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地理地球</a:t>
              </a:r>
            </a:p>
          </p:txBody>
        </p:sp>
      </p:grpSp>
      <p:pic>
        <p:nvPicPr>
          <p:cNvPr id="105" name="图片 104">
            <a:extLst>
              <a:ext uri="{FF2B5EF4-FFF2-40B4-BE49-F238E27FC236}">
                <a16:creationId xmlns:a16="http://schemas.microsoft.com/office/drawing/2014/main" id="{EF49CFF7-DFD9-4A7B-8279-DA9E0516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559" y="1425329"/>
            <a:ext cx="4764881" cy="434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897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91141" y="556239"/>
            <a:ext cx="4590310" cy="1038687"/>
            <a:chOff x="491140" y="556239"/>
            <a:chExt cx="3534827" cy="1038686"/>
          </a:xfrm>
        </p:grpSpPr>
        <p:grpSp>
          <p:nvGrpSpPr>
            <p:cNvPr id="48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51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4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2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3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4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5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6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7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8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9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0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1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2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3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0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1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9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1239105" y="702374"/>
              <a:ext cx="2623771" cy="89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绘制曲线：获取定点</a:t>
              </a:r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BE4084FD-E817-461F-964F-9C0D6BA341D4}"/>
              </a:ext>
            </a:extLst>
          </p:cNvPr>
          <p:cNvSpPr/>
          <p:nvPr/>
        </p:nvSpPr>
        <p:spPr>
          <a:xfrm>
            <a:off x="1247911" y="1832033"/>
            <a:ext cx="110947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var positions = [];</a:t>
            </a:r>
          </a:p>
          <a:p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positions.push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(obj0.position);</a:t>
            </a:r>
          </a:p>
          <a:p>
            <a:endParaRPr lang="en-US" altLang="zh-CN" sz="24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var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midVector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= obj0.position.clone().add(obj1.position.clone());</a:t>
            </a: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if(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midVector.length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() &gt; radius*1.5){</a:t>
            </a: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	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midVector.multiplyScalar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(0.8);</a:t>
            </a: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}</a:t>
            </a:r>
          </a:p>
          <a:p>
            <a:endParaRPr lang="en-US" altLang="zh-CN" sz="24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positions.push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midVector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); </a:t>
            </a:r>
          </a:p>
          <a:p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positions.push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(obj1.position);</a:t>
            </a:r>
          </a:p>
          <a:p>
            <a:endParaRPr lang="en-US" altLang="zh-CN" sz="24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var curve = new THREE.CatmullRomCurve3( positions );</a:t>
            </a:r>
          </a:p>
        </p:txBody>
      </p:sp>
      <p:sp>
        <p:nvSpPr>
          <p:cNvPr id="97" name="对话气泡: 椭圆形 96">
            <a:extLst>
              <a:ext uri="{FF2B5EF4-FFF2-40B4-BE49-F238E27FC236}">
                <a16:creationId xmlns:a16="http://schemas.microsoft.com/office/drawing/2014/main" id="{DDE773FD-F3A1-473C-9393-6555913B5062}"/>
              </a:ext>
            </a:extLst>
          </p:cNvPr>
          <p:cNvSpPr/>
          <p:nvPr/>
        </p:nvSpPr>
        <p:spPr>
          <a:xfrm>
            <a:off x="5903308" y="1227436"/>
            <a:ext cx="3249103" cy="829611"/>
          </a:xfrm>
          <a:prstGeom prst="wedgeEllipseCallout">
            <a:avLst>
              <a:gd name="adj1" fmla="val -38611"/>
              <a:gd name="adj2" fmla="val 984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sz="2400" dirty="0"/>
              <a:t>起始点</a:t>
            </a:r>
          </a:p>
        </p:txBody>
      </p:sp>
      <p:sp>
        <p:nvSpPr>
          <p:cNvPr id="98" name="对话气泡: 椭圆形 97">
            <a:extLst>
              <a:ext uri="{FF2B5EF4-FFF2-40B4-BE49-F238E27FC236}">
                <a16:creationId xmlns:a16="http://schemas.microsoft.com/office/drawing/2014/main" id="{FC6D583A-2E74-40FA-83D7-1397976FEFED}"/>
              </a:ext>
            </a:extLst>
          </p:cNvPr>
          <p:cNvSpPr/>
          <p:nvPr/>
        </p:nvSpPr>
        <p:spPr>
          <a:xfrm>
            <a:off x="8602965" y="3724859"/>
            <a:ext cx="3249103" cy="829611"/>
          </a:xfrm>
          <a:prstGeom prst="wedgeEllipseCallout">
            <a:avLst>
              <a:gd name="adj1" fmla="val -79218"/>
              <a:gd name="adj2" fmla="val -825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sz="2400" dirty="0"/>
              <a:t>中间点</a:t>
            </a:r>
          </a:p>
        </p:txBody>
      </p:sp>
      <p:sp>
        <p:nvSpPr>
          <p:cNvPr id="99" name="对话气泡: 椭圆形 98">
            <a:extLst>
              <a:ext uri="{FF2B5EF4-FFF2-40B4-BE49-F238E27FC236}">
                <a16:creationId xmlns:a16="http://schemas.microsoft.com/office/drawing/2014/main" id="{42307275-0CDE-4B38-8AFD-8DD54872E763}"/>
              </a:ext>
            </a:extLst>
          </p:cNvPr>
          <p:cNvSpPr/>
          <p:nvPr/>
        </p:nvSpPr>
        <p:spPr>
          <a:xfrm>
            <a:off x="8028200" y="5040603"/>
            <a:ext cx="3249103" cy="829611"/>
          </a:xfrm>
          <a:prstGeom prst="wedgeEllipseCallout">
            <a:avLst>
              <a:gd name="adj1" fmla="val -110577"/>
              <a:gd name="adj2" fmla="val -1174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sz="2400" dirty="0"/>
              <a:t>结束点</a:t>
            </a:r>
          </a:p>
        </p:txBody>
      </p:sp>
    </p:spTree>
    <p:extLst>
      <p:ext uri="{BB962C8B-B14F-4D97-AF65-F5344CB8AC3E}">
        <p14:creationId xmlns:p14="http://schemas.microsoft.com/office/powerpoint/2010/main" val="423466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91141" y="556239"/>
            <a:ext cx="3534827" cy="727719"/>
            <a:chOff x="491140" y="556239"/>
            <a:chExt cx="3534827" cy="727718"/>
          </a:xfrm>
        </p:grpSpPr>
        <p:grpSp>
          <p:nvGrpSpPr>
            <p:cNvPr id="48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51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4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2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3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4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5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6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7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8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9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0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1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2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3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0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1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9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1239105" y="702374"/>
              <a:ext cx="2623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绘制曲线</a:t>
              </a:r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BE4084FD-E817-461F-964F-9C0D6BA341D4}"/>
              </a:ext>
            </a:extLst>
          </p:cNvPr>
          <p:cNvSpPr/>
          <p:nvPr/>
        </p:nvSpPr>
        <p:spPr>
          <a:xfrm>
            <a:off x="886911" y="1595143"/>
            <a:ext cx="11094720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var curve = new THREE.CatmullRomCurve3( positions );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var points =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curve.getPoints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( 50 );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var geometry = new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THREE.BufferGeometry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().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setFromPoints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 points );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005790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var material = new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THREE.LineBasicMaterial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 { color : 0x2376DD } );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var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curveObject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= new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THREE.Line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 geometry, material );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scene.add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curveObject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);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0A4FAB-7D9F-4723-B901-C4E3A14CB3B8}"/>
              </a:ext>
            </a:extLst>
          </p:cNvPr>
          <p:cNvSpPr/>
          <p:nvPr/>
        </p:nvSpPr>
        <p:spPr>
          <a:xfrm>
            <a:off x="737430" y="6178318"/>
            <a:ext cx="7788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https://threejs.org/docs/#api/en/extras/curves/CatmullRomCurve3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445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91141" y="556239"/>
            <a:ext cx="3724330" cy="727719"/>
            <a:chOff x="491140" y="556239"/>
            <a:chExt cx="3724330" cy="727718"/>
          </a:xfrm>
        </p:grpSpPr>
        <p:grpSp>
          <p:nvGrpSpPr>
            <p:cNvPr id="48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51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4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2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3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4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5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6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7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8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9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0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1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2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3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0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1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9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1239105" y="702374"/>
              <a:ext cx="297636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运动点：几何对象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5F0512A-155A-4CC3-88ED-037009A7A874}"/>
              </a:ext>
            </a:extLst>
          </p:cNvPr>
          <p:cNvSpPr/>
          <p:nvPr/>
        </p:nvSpPr>
        <p:spPr>
          <a:xfrm>
            <a:off x="646363" y="1912010"/>
            <a:ext cx="11240837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var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pointGeometry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= new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THREE.SphereGeometry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(1, 20, 20);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var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pointMaterial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= new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THREE.MeshBasicMaterial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({color: 0xFFCF71});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var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pointMesh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= new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THREE.Mesh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pointGeometry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,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pointMaterial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7921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91141" y="556239"/>
            <a:ext cx="3534827" cy="727719"/>
            <a:chOff x="491140" y="556239"/>
            <a:chExt cx="3534827" cy="727718"/>
          </a:xfrm>
        </p:grpSpPr>
        <p:grpSp>
          <p:nvGrpSpPr>
            <p:cNvPr id="48" name="组合 42"/>
            <p:cNvGrpSpPr/>
            <p:nvPr/>
          </p:nvGrpSpPr>
          <p:grpSpPr>
            <a:xfrm rot="5400000">
              <a:off x="510225" y="537154"/>
              <a:ext cx="695274" cy="733444"/>
              <a:chOff x="4197350" y="2182813"/>
              <a:chExt cx="608013" cy="641350"/>
            </a:xfrm>
            <a:solidFill>
              <a:srgbClr val="005790"/>
            </a:solidFill>
          </p:grpSpPr>
          <p:sp>
            <p:nvSpPr>
              <p:cNvPr id="51" name="Freeform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2" name="Freeform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4" name="Freeform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5" name="Freeform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4" name="Freeform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2" name="Freeform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3" name="Freeform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4" name="Freeform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5" name="Freeform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6" name="Freeform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7" name="Freeform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8" name="Freeform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9" name="Freeform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0" name="Freeform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1" name="Freeform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2" name="Freeform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3" name="Freeform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0" name="Freeform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1" name="Freeform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" name="Freeform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49" name="Freeform 59"/>
            <p:cNvSpPr>
              <a:spLocks noEditPoints="1"/>
            </p:cNvSpPr>
            <p:nvPr/>
          </p:nvSpPr>
          <p:spPr bwMode="auto">
            <a:xfrm rot="10800000" flipV="1">
              <a:off x="776864" y="1222998"/>
              <a:ext cx="3249103" cy="609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11" y="11"/>
                </a:cxn>
                <a:cxn ang="0">
                  <a:pos x="19" y="12"/>
                </a:cxn>
                <a:cxn ang="0">
                  <a:pos x="37" y="12"/>
                </a:cxn>
                <a:cxn ang="0">
                  <a:pos x="71" y="11"/>
                </a:cxn>
                <a:cxn ang="0">
                  <a:pos x="71" y="11"/>
                </a:cxn>
                <a:cxn ang="0">
                  <a:pos x="93" y="9"/>
                </a:cxn>
                <a:cxn ang="0">
                  <a:pos x="115" y="11"/>
                </a:cxn>
                <a:cxn ang="0">
                  <a:pos x="139" y="11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61" y="9"/>
                </a:cxn>
                <a:cxn ang="0">
                  <a:pos x="159" y="8"/>
                </a:cxn>
                <a:cxn ang="0">
                  <a:pos x="157" y="5"/>
                </a:cxn>
                <a:cxn ang="0">
                  <a:pos x="157" y="5"/>
                </a:cxn>
                <a:cxn ang="0">
                  <a:pos x="136" y="5"/>
                </a:cxn>
                <a:cxn ang="0">
                  <a:pos x="115" y="5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53" y="6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161" h="12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1" y="11"/>
                  </a:lnTo>
                  <a:lnTo>
                    <a:pt x="19" y="12"/>
                  </a:lnTo>
                  <a:lnTo>
                    <a:pt x="37" y="12"/>
                  </a:lnTo>
                  <a:lnTo>
                    <a:pt x="71" y="11"/>
                  </a:lnTo>
                  <a:lnTo>
                    <a:pt x="71" y="11"/>
                  </a:lnTo>
                  <a:lnTo>
                    <a:pt x="93" y="9"/>
                  </a:lnTo>
                  <a:lnTo>
                    <a:pt x="115" y="11"/>
                  </a:lnTo>
                  <a:lnTo>
                    <a:pt x="139" y="11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36" y="5"/>
                  </a:lnTo>
                  <a:lnTo>
                    <a:pt x="115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7" y="6"/>
                  </a:move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579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1239105" y="702374"/>
              <a:ext cx="2623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579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点动画循环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889173C6-BA48-4219-8E87-3BB611C84921}"/>
              </a:ext>
            </a:extLst>
          </p:cNvPr>
          <p:cNvSpPr/>
          <p:nvPr/>
        </p:nvSpPr>
        <p:spPr>
          <a:xfrm>
            <a:off x="1515292" y="1653004"/>
            <a:ext cx="95620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index = 0; </a:t>
            </a: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function </a:t>
            </a:r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pointAnimate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() {</a:t>
            </a: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	index+=0.001;</a:t>
            </a: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	if(index&gt;= 1) {</a:t>
            </a: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		index = 0;</a:t>
            </a: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	}</a:t>
            </a: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	</a:t>
            </a:r>
            <a:r>
              <a:rPr lang="en-US" altLang="zh-CN" sz="2400" b="1" dirty="0" err="1">
                <a:solidFill>
                  <a:srgbClr val="005790"/>
                </a:solidFill>
                <a:highlight>
                  <a:srgbClr val="C0C0C0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pointMesh.position.copy</a:t>
            </a:r>
            <a:r>
              <a:rPr lang="en-US" altLang="zh-CN" sz="2400" b="1" dirty="0">
                <a:solidFill>
                  <a:srgbClr val="005790"/>
                </a:solidFill>
                <a:highlight>
                  <a:srgbClr val="C0C0C0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(</a:t>
            </a:r>
            <a:r>
              <a:rPr lang="en-US" altLang="zh-CN" sz="2400" b="1" dirty="0" err="1">
                <a:solidFill>
                  <a:srgbClr val="005790"/>
                </a:solidFill>
                <a:highlight>
                  <a:srgbClr val="C0C0C0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curve.getPointAt</a:t>
            </a:r>
            <a:r>
              <a:rPr lang="en-US" altLang="zh-CN" sz="2400" b="1" dirty="0">
                <a:solidFill>
                  <a:srgbClr val="005790"/>
                </a:solidFill>
                <a:highlight>
                  <a:srgbClr val="C0C0C0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(index));</a:t>
            </a: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	</a:t>
            </a:r>
            <a:r>
              <a:rPr lang="en-US" altLang="zh-CN" sz="2400" b="1" dirty="0" err="1">
                <a:solidFill>
                  <a:srgbClr val="005790"/>
                </a:solidFill>
                <a:highlight>
                  <a:srgbClr val="C0C0C0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requestAnimationFrame</a:t>
            </a:r>
            <a:r>
              <a:rPr lang="en-US" altLang="zh-CN" sz="2400" b="1" dirty="0">
                <a:solidFill>
                  <a:srgbClr val="005790"/>
                </a:solidFill>
                <a:highlight>
                  <a:srgbClr val="C0C0C0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(</a:t>
            </a:r>
            <a:r>
              <a:rPr lang="en-US" altLang="zh-CN" sz="2400" b="1" dirty="0" err="1">
                <a:solidFill>
                  <a:srgbClr val="005790"/>
                </a:solidFill>
                <a:highlight>
                  <a:srgbClr val="C0C0C0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pointAnimate</a:t>
            </a:r>
            <a:r>
              <a:rPr lang="en-US" altLang="zh-CN" sz="2400" b="1" dirty="0">
                <a:solidFill>
                  <a:srgbClr val="005790"/>
                </a:solidFill>
                <a:highlight>
                  <a:srgbClr val="C0C0C0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);</a:t>
            </a:r>
          </a:p>
          <a:p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}</a:t>
            </a:r>
          </a:p>
          <a:p>
            <a:r>
              <a:rPr lang="en-US" altLang="zh-CN" sz="2400" b="1" dirty="0" err="1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pointAnimate</a:t>
            </a:r>
            <a:r>
              <a:rPr lang="en-US" altLang="zh-CN" sz="2400" b="1" dirty="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();</a:t>
            </a:r>
            <a:endParaRPr lang="zh-CN" altLang="en-US" sz="2400" dirty="0"/>
          </a:p>
        </p:txBody>
      </p:sp>
      <p:sp>
        <p:nvSpPr>
          <p:cNvPr id="94" name="对话气泡: 椭圆形 93">
            <a:extLst>
              <a:ext uri="{FF2B5EF4-FFF2-40B4-BE49-F238E27FC236}">
                <a16:creationId xmlns:a16="http://schemas.microsoft.com/office/drawing/2014/main" id="{C9C7747B-AC73-44A8-996E-AEC0CBEB63AA}"/>
              </a:ext>
            </a:extLst>
          </p:cNvPr>
          <p:cNvSpPr/>
          <p:nvPr/>
        </p:nvSpPr>
        <p:spPr>
          <a:xfrm>
            <a:off x="9509356" y="2635902"/>
            <a:ext cx="1750827" cy="829611"/>
          </a:xfrm>
          <a:prstGeom prst="wedgeEllipseCallout">
            <a:avLst>
              <a:gd name="adj1" fmla="val -38611"/>
              <a:gd name="adj2" fmla="val 984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en-US" altLang="zh-CN" sz="2400" dirty="0"/>
              <a:t>0-1</a:t>
            </a:r>
            <a:endParaRPr lang="zh-CN" altLang="en-US" sz="2400" dirty="0"/>
          </a:p>
        </p:txBody>
      </p:sp>
      <p:sp>
        <p:nvSpPr>
          <p:cNvPr id="95" name="对话气泡: 椭圆形 94">
            <a:extLst>
              <a:ext uri="{FF2B5EF4-FFF2-40B4-BE49-F238E27FC236}">
                <a16:creationId xmlns:a16="http://schemas.microsoft.com/office/drawing/2014/main" id="{C81063EA-9174-4B52-B158-0B20DAE9C191}"/>
              </a:ext>
            </a:extLst>
          </p:cNvPr>
          <p:cNvSpPr/>
          <p:nvPr/>
        </p:nvSpPr>
        <p:spPr>
          <a:xfrm>
            <a:off x="5334000" y="1227436"/>
            <a:ext cx="5926183" cy="829611"/>
          </a:xfrm>
          <a:prstGeom prst="wedgeEllipseCallout">
            <a:avLst>
              <a:gd name="adj1" fmla="val -27211"/>
              <a:gd name="adj2" fmla="val 276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en-US" altLang="zh-CN" sz="2400" dirty="0"/>
              <a:t>THREE.CatmullRomCurve3</a:t>
            </a:r>
            <a:endParaRPr lang="zh-CN" altLang="en-US" sz="2400" dirty="0"/>
          </a:p>
        </p:txBody>
      </p:sp>
      <p:sp>
        <p:nvSpPr>
          <p:cNvPr id="96" name="对话气泡: 椭圆形 95">
            <a:extLst>
              <a:ext uri="{FF2B5EF4-FFF2-40B4-BE49-F238E27FC236}">
                <a16:creationId xmlns:a16="http://schemas.microsoft.com/office/drawing/2014/main" id="{7A30395E-CC8F-4633-B2F0-E75CA98010CC}"/>
              </a:ext>
            </a:extLst>
          </p:cNvPr>
          <p:cNvSpPr/>
          <p:nvPr/>
        </p:nvSpPr>
        <p:spPr>
          <a:xfrm>
            <a:off x="7140624" y="5392895"/>
            <a:ext cx="1750827" cy="829611"/>
          </a:xfrm>
          <a:prstGeom prst="wedgeEllipseCallout">
            <a:avLst>
              <a:gd name="adj1" fmla="val -154256"/>
              <a:gd name="adj2" fmla="val -14085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sz="2400" dirty="0"/>
              <a:t>下一帧调用</a:t>
            </a:r>
          </a:p>
        </p:txBody>
      </p:sp>
    </p:spTree>
    <p:extLst>
      <p:ext uri="{BB962C8B-B14F-4D97-AF65-F5344CB8AC3E}">
        <p14:creationId xmlns:p14="http://schemas.microsoft.com/office/powerpoint/2010/main" val="158989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522</Words>
  <Application>Microsoft Office PowerPoint</Application>
  <PresentationFormat>宽屏</PresentationFormat>
  <Paragraphs>84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方正静蕾简体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min</dc:creator>
  <cp:lastModifiedBy>qq li</cp:lastModifiedBy>
  <cp:revision>19</cp:revision>
  <dcterms:created xsi:type="dcterms:W3CDTF">2019-06-09T11:06:44Z</dcterms:created>
  <dcterms:modified xsi:type="dcterms:W3CDTF">2024-02-22T04:15:21Z</dcterms:modified>
</cp:coreProperties>
</file>